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Thin"/>
      <p:regular r:id="rId13"/>
      <p:bold r:id="rId14"/>
      <p:italic r:id="rId15"/>
      <p:boldItalic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Roboto Medium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22" Type="http://schemas.openxmlformats.org/officeDocument/2006/relationships/font" Target="fonts/RobotoMedium-bold.fntdata"/><Relationship Id="rId10" Type="http://schemas.openxmlformats.org/officeDocument/2006/relationships/slide" Target="slides/slide4.xml"/><Relationship Id="rId21" Type="http://schemas.openxmlformats.org/officeDocument/2006/relationships/font" Target="fonts/RobotoMedium-regular.fntdata"/><Relationship Id="rId13" Type="http://schemas.openxmlformats.org/officeDocument/2006/relationships/font" Target="fonts/RobotoThin-regular.fntdata"/><Relationship Id="rId24" Type="http://schemas.openxmlformats.org/officeDocument/2006/relationships/font" Target="fonts/RobotoMedium-boldItalic.fntdata"/><Relationship Id="rId12" Type="http://schemas.openxmlformats.org/officeDocument/2006/relationships/slide" Target="slides/slide6.xml"/><Relationship Id="rId23" Type="http://schemas.openxmlformats.org/officeDocument/2006/relationships/font" Target="fonts/Roboto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RobotoThin-italic.fntdata"/><Relationship Id="rId14" Type="http://schemas.openxmlformats.org/officeDocument/2006/relationships/font" Target="fonts/RobotoThin-bold.fntdata"/><Relationship Id="rId17" Type="http://schemas.openxmlformats.org/officeDocument/2006/relationships/font" Target="fonts/Roboto-regular.fntdata"/><Relationship Id="rId16" Type="http://schemas.openxmlformats.org/officeDocument/2006/relationships/font" Target="fonts/RobotoThin-bold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Robot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8e27bd19a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g2e8e27bd19a_1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4e9e7b322_1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4e9e7b322_1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8e27bd19a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g2e8e27bd19a_1_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8e27bd19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8e27bd19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8e27bd19a_5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8e27bd19a_5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74e9e7b322_1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74e9e7b322_1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698098" y="2832857"/>
            <a:ext cx="7886700" cy="582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2413" y="4792512"/>
            <a:ext cx="602681" cy="22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3888" y="1282303"/>
            <a:ext cx="7886700" cy="21395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3888" y="3442097"/>
            <a:ext cx="7886700" cy="1125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629841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29841" y="1260872"/>
            <a:ext cx="3868425" cy="6178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629841" y="1878806"/>
            <a:ext cx="3868425" cy="2763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3" type="body"/>
          </p:nvPr>
        </p:nvSpPr>
        <p:spPr>
          <a:xfrm>
            <a:off x="4629150" y="1260872"/>
            <a:ext cx="3887325" cy="6178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4" type="body"/>
          </p:nvPr>
        </p:nvSpPr>
        <p:spPr>
          <a:xfrm>
            <a:off x="4629150" y="1878806"/>
            <a:ext cx="3887325" cy="2763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629841" y="342900"/>
            <a:ext cx="29490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3887391" y="740569"/>
            <a:ext cx="4629150" cy="3655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0" name="Google Shape;100;p21"/>
          <p:cNvSpPr txBox="1"/>
          <p:nvPr>
            <p:ph idx="2" type="body"/>
          </p:nvPr>
        </p:nvSpPr>
        <p:spPr>
          <a:xfrm>
            <a:off x="629841" y="1543050"/>
            <a:ext cx="2949075" cy="28586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1" name="Google Shape;101;p21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629841" y="342900"/>
            <a:ext cx="29490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2"/>
          <p:cNvSpPr/>
          <p:nvPr>
            <p:ph idx="2" type="pic"/>
          </p:nvPr>
        </p:nvSpPr>
        <p:spPr>
          <a:xfrm>
            <a:off x="3887391" y="740569"/>
            <a:ext cx="4629150" cy="3655125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629841" y="1543050"/>
            <a:ext cx="2949075" cy="28586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8" name="Google Shape;108;p22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 rot="5400000">
            <a:off x="5350050" y="1467469"/>
            <a:ext cx="4358925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 rot="5400000">
            <a:off x="1349550" y="-447056"/>
            <a:ext cx="4358925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1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4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 txBox="1"/>
          <p:nvPr>
            <p:ph type="title"/>
          </p:nvPr>
        </p:nvSpPr>
        <p:spPr>
          <a:xfrm>
            <a:off x="5090475" y="3747450"/>
            <a:ext cx="38004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Name :</a:t>
            </a:r>
            <a:r>
              <a:rPr b="1"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Tech_Titans</a:t>
            </a: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1400">
                <a:solidFill>
                  <a:schemeClr val="dk1"/>
                </a:solidFill>
              </a:rPr>
              <a:t>Team </a:t>
            </a: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Details:Anushree Sinha(Team Leader)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1400">
                <a:solidFill>
                  <a:schemeClr val="dk1"/>
                </a:solidFill>
              </a:rPr>
              <a:t>                        Tanisha Verma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1400">
                <a:solidFill>
                  <a:schemeClr val="dk1"/>
                </a:solidFill>
              </a:rPr>
              <a:t>                        Aadrita Siva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8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>
            <p:ph type="title"/>
          </p:nvPr>
        </p:nvSpPr>
        <p:spPr>
          <a:xfrm>
            <a:off x="0" y="-6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900">
                <a:latin typeface="Roboto"/>
                <a:ea typeface="Roboto"/>
                <a:cs typeface="Roboto"/>
                <a:sym typeface="Roboto"/>
              </a:rPr>
              <a:t> Problem Statement</a:t>
            </a:r>
            <a:endParaRPr sz="14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6"/>
          <p:cNvSpPr txBox="1"/>
          <p:nvPr/>
        </p:nvSpPr>
        <p:spPr>
          <a:xfrm>
            <a:off x="0" y="540000"/>
            <a:ext cx="5072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Today's fashion industry aims to cater to GenZ consumers, but a more nuanced approach is necessary to truly attract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them. Despite efforts to provide popular and trendy recommendations, there remains a lack of personalization that aligns with each customer's unique style and complements their features. As a result, customers may purchase trendy products only to find out that they do not suit them.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might cause a return of products and higher returns lead to an unsustainable environment.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26"/>
          <p:cNvPicPr preferRelativeResize="0"/>
          <p:nvPr/>
        </p:nvPicPr>
        <p:blipFill rotWithShape="1">
          <a:blip r:embed="rId4">
            <a:alphaModFix/>
          </a:blip>
          <a:srcRect b="12755" l="0" r="0" t="0"/>
          <a:stretch/>
        </p:blipFill>
        <p:spPr>
          <a:xfrm>
            <a:off x="5231675" y="746475"/>
            <a:ext cx="3563400" cy="3857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139875" y="144325"/>
            <a:ext cx="8642100" cy="47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1600"/>
              <a:t>Upload pic and fill                              Answer a style-personality       </a:t>
            </a:r>
            <a:r>
              <a:rPr lang="en-GB" sz="1600"/>
              <a:t>                     Scan the uploaded image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1600"/>
              <a:t>details regarding                                quiz to understand your style                        to determine the user’s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1600"/>
              <a:t> your features                                     and preference                                                 natural colour palette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2900">
                <a:latin typeface="Roboto"/>
                <a:ea typeface="Roboto"/>
                <a:cs typeface="Roboto"/>
                <a:sym typeface="Roboto"/>
              </a:rPr>
              <a:t>  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2900">
                <a:latin typeface="Roboto"/>
                <a:ea typeface="Roboto"/>
                <a:cs typeface="Roboto"/>
                <a:sym typeface="Roboto"/>
              </a:rPr>
              <a:t>                                                                 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0673" y="267450"/>
            <a:ext cx="1293552" cy="13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2221" y="272125"/>
            <a:ext cx="1878029" cy="1327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p27"/>
          <p:cNvSpPr/>
          <p:nvPr/>
        </p:nvSpPr>
        <p:spPr>
          <a:xfrm>
            <a:off x="1928300" y="951575"/>
            <a:ext cx="943200" cy="37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000" y="343325"/>
            <a:ext cx="1461625" cy="1327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" name="Google Shape;146;p27"/>
          <p:cNvSpPr/>
          <p:nvPr/>
        </p:nvSpPr>
        <p:spPr>
          <a:xfrm>
            <a:off x="5336325" y="951575"/>
            <a:ext cx="943200" cy="37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9075" y="2608175"/>
            <a:ext cx="1958075" cy="15713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8800" y="2751625"/>
            <a:ext cx="1523916" cy="1384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27"/>
          <p:cNvSpPr/>
          <p:nvPr/>
        </p:nvSpPr>
        <p:spPr>
          <a:xfrm rot="10800000">
            <a:off x="2871500" y="3205275"/>
            <a:ext cx="943200" cy="37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4054675" y="4063825"/>
            <a:ext cx="21069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 get input based on their natural color palette.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841876" y="4063825"/>
            <a:ext cx="23625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Finally personalised recommendations for the customer is displayed.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139875" y="-86600"/>
            <a:ext cx="26844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7"/>
          <p:cNvSpPr/>
          <p:nvPr/>
        </p:nvSpPr>
        <p:spPr>
          <a:xfrm rot="10800000">
            <a:off x="6279525" y="2751625"/>
            <a:ext cx="1456800" cy="946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8412" y="224776"/>
            <a:ext cx="1958075" cy="146988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-72150" y="0"/>
            <a:ext cx="7886700" cy="521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  Detailed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implementation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0" y="521332"/>
            <a:ext cx="9144000" cy="4311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/>
          <p:nvPr/>
        </p:nvSpPr>
        <p:spPr>
          <a:xfrm>
            <a:off x="0" y="521332"/>
            <a:ext cx="2279100" cy="4311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2279100" y="521332"/>
            <a:ext cx="2279100" cy="4311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4558200" y="521332"/>
            <a:ext cx="2279100" cy="43119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6837300" y="521332"/>
            <a:ext cx="2306700" cy="4311900"/>
          </a:xfrm>
          <a:prstGeom prst="rect">
            <a:avLst/>
          </a:prstGeom>
          <a:solidFill>
            <a:srgbClr val="C64646">
              <a:alpha val="88680"/>
            </a:srgbClr>
          </a:solidFill>
          <a:ln cap="flat" cmpd="sng" w="9525">
            <a:solidFill>
              <a:srgbClr val="C64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0" y="516352"/>
            <a:ext cx="2279100" cy="4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GB" sz="20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Interactive User Profile Setup:</a:t>
            </a:r>
            <a:endParaRPr b="1" sz="20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Users create their profile by providing details or uploading a picture.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Collect data on skin tone, hair color, eye color, and other personal attributes.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2225700" y="423850"/>
            <a:ext cx="2279100" cy="44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Engaging Style Questionnaire:</a:t>
            </a:r>
            <a:endParaRPr b="1" sz="20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Users take an interactive quiz to provide additional details about their fashion preferences.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Questions focus on favorite trends, preferred colors, and style.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4510800" y="415807"/>
            <a:ext cx="2373900" cy="4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Analysis and Trend Tracking:</a:t>
            </a:r>
            <a:endParaRPr b="1" sz="20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Analyze current pop culture trends using data from social media, fashion blogs, and celebrity styles.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Combine profile data and quiz responses to identify suitable colors and styles based on user preferences and attributes.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6865050" y="457855"/>
            <a:ext cx="2279100" cy="4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Customized Outfit Recommendations:</a:t>
            </a:r>
            <a:endParaRPr b="1" sz="20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Provide personalized clothing suggestions that match the user's profile and current trends.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Suggest outfits based on complementary colors and trending styles.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8"/>
          <p:cNvSpPr/>
          <p:nvPr/>
        </p:nvSpPr>
        <p:spPr>
          <a:xfrm rot="5400000">
            <a:off x="2015134" y="834800"/>
            <a:ext cx="594307" cy="173175"/>
          </a:xfrm>
          <a:prstGeom prst="flowChartExtra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8"/>
          <p:cNvSpPr/>
          <p:nvPr/>
        </p:nvSpPr>
        <p:spPr>
          <a:xfrm rot="5400000">
            <a:off x="4334809" y="834800"/>
            <a:ext cx="594307" cy="173175"/>
          </a:xfrm>
          <a:prstGeom prst="flowChartExtra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8"/>
          <p:cNvSpPr/>
          <p:nvPr/>
        </p:nvSpPr>
        <p:spPr>
          <a:xfrm rot="5400000">
            <a:off x="6616397" y="824462"/>
            <a:ext cx="594307" cy="193850"/>
          </a:xfrm>
          <a:prstGeom prst="flowChartExtra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9"/>
          <p:cNvGrpSpPr/>
          <p:nvPr/>
        </p:nvGrpSpPr>
        <p:grpSpPr>
          <a:xfrm>
            <a:off x="437721" y="3577310"/>
            <a:ext cx="8356060" cy="1050385"/>
            <a:chOff x="1593000" y="2322568"/>
            <a:chExt cx="5957975" cy="643500"/>
          </a:xfrm>
        </p:grpSpPr>
        <p:sp>
          <p:nvSpPr>
            <p:cNvPr id="177" name="Google Shape;177;p2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Lorem ipsum dolor sit amet at nec at adipiscing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-GB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Donec risus dolor porta venenatis 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-GB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Pharetra luctus felis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-GB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Proin in tellus felis volutpat 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4" name="Google Shape;184;p29"/>
          <p:cNvGrpSpPr/>
          <p:nvPr/>
        </p:nvGrpSpPr>
        <p:grpSpPr>
          <a:xfrm>
            <a:off x="437721" y="2508349"/>
            <a:ext cx="8356060" cy="1050385"/>
            <a:chOff x="1593000" y="2322568"/>
            <a:chExt cx="5957975" cy="643500"/>
          </a:xfrm>
        </p:grpSpPr>
        <p:sp>
          <p:nvSpPr>
            <p:cNvPr id="185" name="Google Shape;185;p2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Lorem ipsum dolor sit amet at nec at adipiscing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-GB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Donec risus dolor porta venenatis 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-GB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Pharetra luctus felis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-GB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Proin in tellus felis volutpat 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2" name="Google Shape;192;p29"/>
          <p:cNvGrpSpPr/>
          <p:nvPr/>
        </p:nvGrpSpPr>
        <p:grpSpPr>
          <a:xfrm>
            <a:off x="437721" y="1439344"/>
            <a:ext cx="8356060" cy="1050385"/>
            <a:chOff x="1593000" y="2322568"/>
            <a:chExt cx="5957975" cy="643500"/>
          </a:xfrm>
        </p:grpSpPr>
        <p:sp>
          <p:nvSpPr>
            <p:cNvPr id="193" name="Google Shape;193;p2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Lorem ipsum dolor sit amet at nec at adipiscing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-GB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Donec risus dolor porta venenatis 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-GB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Pharetra luctus felis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-GB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Proin in tellus felis volutpat 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0" name="Google Shape;200;p29"/>
          <p:cNvGrpSpPr/>
          <p:nvPr/>
        </p:nvGrpSpPr>
        <p:grpSpPr>
          <a:xfrm>
            <a:off x="437721" y="370396"/>
            <a:ext cx="8356060" cy="1050385"/>
            <a:chOff x="1593000" y="2322568"/>
            <a:chExt cx="5957975" cy="643500"/>
          </a:xfrm>
        </p:grpSpPr>
        <p:sp>
          <p:nvSpPr>
            <p:cNvPr id="201" name="Google Shape;201;p2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User Profile Creation 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-GB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 Frontend:Flutter 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8" name="Google Shape;208;p29"/>
          <p:cNvGrpSpPr/>
          <p:nvPr/>
        </p:nvGrpSpPr>
        <p:grpSpPr>
          <a:xfrm>
            <a:off x="437721" y="3577310"/>
            <a:ext cx="8356060" cy="1050385"/>
            <a:chOff x="1593000" y="2322568"/>
            <a:chExt cx="5957975" cy="643500"/>
          </a:xfrm>
        </p:grpSpPr>
        <p:sp>
          <p:nvSpPr>
            <p:cNvPr id="209" name="Google Shape;209;p2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C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C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2365076" y="2395762"/>
              <a:ext cx="1940700" cy="495900"/>
            </a:xfrm>
            <a:prstGeom prst="rect">
              <a:avLst/>
            </a:prstGeom>
            <a:solidFill>
              <a:srgbClr val="C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Recommendations &amp; Outfit Suggestions</a:t>
              </a:r>
              <a:endPara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6124A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C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C1146"/>
                </a:buClr>
                <a:buSzPts val="1500"/>
                <a:buFont typeface="Roboto"/>
                <a:buChar char="●"/>
              </a:pPr>
              <a:r>
                <a:rPr lang="en-GB" sz="1500">
                  <a:solidFill>
                    <a:srgbClr val="AC1146"/>
                  </a:solidFill>
                  <a:latin typeface="Roboto"/>
                  <a:ea typeface="Roboto"/>
                  <a:cs typeface="Roboto"/>
                  <a:sym typeface="Roboto"/>
                </a:rPr>
                <a:t>Backend - Python</a:t>
              </a:r>
              <a:endParaRPr sz="1500">
                <a:solidFill>
                  <a:srgbClr val="AC114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C1146"/>
                </a:buClr>
                <a:buSzPts val="1500"/>
                <a:buFont typeface="Roboto"/>
                <a:buChar char="●"/>
              </a:pPr>
              <a:r>
                <a:rPr lang="en-GB" sz="1500">
                  <a:solidFill>
                    <a:srgbClr val="AC1146"/>
                  </a:solidFill>
                  <a:latin typeface="Roboto"/>
                  <a:ea typeface="Roboto"/>
                  <a:cs typeface="Roboto"/>
                  <a:sym typeface="Roboto"/>
                </a:rPr>
                <a:t>Libraries - TensorFlow,Scikit-learn</a:t>
              </a:r>
              <a:endParaRPr sz="1500">
                <a:solidFill>
                  <a:srgbClr val="AC114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C1146"/>
                </a:buClr>
                <a:buSzPts val="1500"/>
                <a:buFont typeface="Roboto"/>
                <a:buChar char="●"/>
              </a:pPr>
              <a:r>
                <a:rPr lang="en-GB" sz="1500">
                  <a:solidFill>
                    <a:srgbClr val="AC1146"/>
                  </a:solidFill>
                  <a:latin typeface="Roboto"/>
                  <a:ea typeface="Roboto"/>
                  <a:cs typeface="Roboto"/>
                  <a:sym typeface="Roboto"/>
                </a:rPr>
                <a:t>Database - MongoDB/Firebase   </a:t>
              </a:r>
              <a:endParaRPr sz="1500">
                <a:solidFill>
                  <a:srgbClr val="AC114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" name="Google Shape;216;p29"/>
          <p:cNvGrpSpPr/>
          <p:nvPr/>
        </p:nvGrpSpPr>
        <p:grpSpPr>
          <a:xfrm>
            <a:off x="437721" y="2508349"/>
            <a:ext cx="8356060" cy="1050385"/>
            <a:chOff x="1593000" y="2322568"/>
            <a:chExt cx="5957975" cy="643500"/>
          </a:xfrm>
        </p:grpSpPr>
        <p:sp>
          <p:nvSpPr>
            <p:cNvPr id="217" name="Google Shape;217;p2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Data Analysis &amp; Trend Tracking </a:t>
              </a:r>
              <a:endPara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6124A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C1146"/>
                </a:buClr>
                <a:buSzPts val="1500"/>
                <a:buFont typeface="Roboto"/>
                <a:buChar char="●"/>
              </a:pPr>
              <a:r>
                <a:rPr lang="en-GB" sz="1500">
                  <a:solidFill>
                    <a:srgbClr val="AC1146"/>
                  </a:solidFill>
                  <a:latin typeface="Roboto"/>
                  <a:ea typeface="Roboto"/>
                  <a:cs typeface="Roboto"/>
                  <a:sym typeface="Roboto"/>
                </a:rPr>
                <a:t>Backend - Python</a:t>
              </a:r>
              <a:endParaRPr sz="1500">
                <a:solidFill>
                  <a:srgbClr val="AC114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C1146"/>
                </a:buClr>
                <a:buSzPts val="1500"/>
                <a:buFont typeface="Roboto"/>
                <a:buChar char="●"/>
              </a:pPr>
              <a:r>
                <a:rPr lang="en-GB" sz="1500">
                  <a:solidFill>
                    <a:srgbClr val="AC1146"/>
                  </a:solidFill>
                  <a:latin typeface="Roboto"/>
                  <a:ea typeface="Roboto"/>
                  <a:cs typeface="Roboto"/>
                  <a:sym typeface="Roboto"/>
                </a:rPr>
                <a:t>Libraries - Pandas, Scrapy,OpenCV. </a:t>
              </a:r>
              <a:r>
                <a:rPr lang="en-GB" sz="1500">
                  <a:solidFill>
                    <a:srgbClr val="AC114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500">
                <a:solidFill>
                  <a:srgbClr val="AC114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" name="Google Shape;224;p29"/>
          <p:cNvGrpSpPr/>
          <p:nvPr/>
        </p:nvGrpSpPr>
        <p:grpSpPr>
          <a:xfrm>
            <a:off x="437721" y="1439344"/>
            <a:ext cx="8356060" cy="1050385"/>
            <a:chOff x="1593000" y="2322568"/>
            <a:chExt cx="5957975" cy="643500"/>
          </a:xfrm>
        </p:grpSpPr>
        <p:sp>
          <p:nvSpPr>
            <p:cNvPr id="225" name="Google Shape;225;p2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Interactive Style Quiz</a:t>
              </a:r>
              <a:endPara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6124A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C1146"/>
                </a:buClr>
                <a:buSzPts val="1500"/>
                <a:buFont typeface="Roboto"/>
                <a:buChar char="●"/>
              </a:pPr>
              <a:r>
                <a:rPr lang="en-GB" sz="1500">
                  <a:solidFill>
                    <a:srgbClr val="AC1146"/>
                  </a:solidFill>
                  <a:latin typeface="Roboto"/>
                  <a:ea typeface="Roboto"/>
                  <a:cs typeface="Roboto"/>
                  <a:sym typeface="Roboto"/>
                </a:rPr>
                <a:t>Frontend - Flutter  </a:t>
              </a:r>
              <a:endParaRPr sz="1500">
                <a:solidFill>
                  <a:srgbClr val="AC114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C1146"/>
                </a:buClr>
                <a:buSzPts val="1500"/>
                <a:buFont typeface="Roboto"/>
                <a:buChar char="●"/>
              </a:pPr>
              <a:r>
                <a:rPr lang="en-GB" sz="1500">
                  <a:solidFill>
                    <a:srgbClr val="AC1146"/>
                  </a:solidFill>
                  <a:latin typeface="Roboto"/>
                  <a:ea typeface="Roboto"/>
                  <a:cs typeface="Roboto"/>
                  <a:sym typeface="Roboto"/>
                </a:rPr>
                <a:t>Backend - Firebase</a:t>
              </a:r>
              <a:endParaRPr sz="1500">
                <a:solidFill>
                  <a:srgbClr val="AC114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C1146"/>
                </a:buClr>
                <a:buSzPts val="1500"/>
                <a:buFont typeface="Roboto"/>
                <a:buChar char="●"/>
              </a:pPr>
              <a:r>
                <a:rPr lang="en-GB" sz="1500">
                  <a:solidFill>
                    <a:srgbClr val="AC1146"/>
                  </a:solidFill>
                  <a:latin typeface="Roboto"/>
                  <a:ea typeface="Roboto"/>
                  <a:cs typeface="Roboto"/>
                  <a:sym typeface="Roboto"/>
                </a:rPr>
                <a:t>Database - MongoDB/Firebase</a:t>
              </a:r>
              <a:endParaRPr sz="1500">
                <a:solidFill>
                  <a:srgbClr val="AC114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2" name="Google Shape;232;p29"/>
          <p:cNvGrpSpPr/>
          <p:nvPr/>
        </p:nvGrpSpPr>
        <p:grpSpPr>
          <a:xfrm>
            <a:off x="437721" y="370396"/>
            <a:ext cx="8356060" cy="1174731"/>
            <a:chOff x="1593000" y="2322568"/>
            <a:chExt cx="5957975" cy="719678"/>
          </a:xfrm>
        </p:grpSpPr>
        <p:sp>
          <p:nvSpPr>
            <p:cNvPr id="233" name="Google Shape;233;p2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User Profile Creation </a:t>
              </a:r>
              <a:endPara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6124A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4387850" y="2399946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C1146"/>
                </a:buClr>
                <a:buSzPts val="1500"/>
                <a:buFont typeface="Roboto"/>
                <a:buChar char="●"/>
              </a:pPr>
              <a:r>
                <a:rPr lang="en-GB" sz="1500">
                  <a:solidFill>
                    <a:srgbClr val="AC1146"/>
                  </a:solidFill>
                  <a:latin typeface="Roboto"/>
                  <a:ea typeface="Roboto"/>
                  <a:cs typeface="Roboto"/>
                  <a:sym typeface="Roboto"/>
                </a:rPr>
                <a:t>Frontend - Flutter</a:t>
              </a:r>
              <a:r>
                <a:rPr lang="en-GB" sz="1500">
                  <a:solidFill>
                    <a:srgbClr val="AC114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500">
                <a:solidFill>
                  <a:srgbClr val="AC114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C1146"/>
                </a:buClr>
                <a:buSzPts val="1500"/>
                <a:buFont typeface="Roboto"/>
                <a:buChar char="●"/>
              </a:pPr>
              <a:r>
                <a:rPr lang="en-GB" sz="1500">
                  <a:solidFill>
                    <a:srgbClr val="AC1146"/>
                  </a:solidFill>
                  <a:latin typeface="Roboto"/>
                  <a:ea typeface="Roboto"/>
                  <a:cs typeface="Roboto"/>
                  <a:sym typeface="Roboto"/>
                </a:rPr>
                <a:t>Backend - Firebase</a:t>
              </a:r>
              <a:endParaRPr sz="1500">
                <a:solidFill>
                  <a:srgbClr val="AC114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C1146"/>
                </a:buClr>
                <a:buSzPts val="1500"/>
                <a:buFont typeface="Roboto"/>
                <a:buChar char="●"/>
              </a:pPr>
              <a:r>
                <a:rPr lang="en-GB" sz="1500">
                  <a:solidFill>
                    <a:srgbClr val="AC1146"/>
                  </a:solidFill>
                  <a:latin typeface="Roboto"/>
                  <a:ea typeface="Roboto"/>
                  <a:cs typeface="Roboto"/>
                  <a:sym typeface="Roboto"/>
                </a:rPr>
                <a:t>Database - MongoDB/Firebase </a:t>
              </a:r>
              <a:endParaRPr sz="1500">
                <a:solidFill>
                  <a:srgbClr val="AC114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AC114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0" name="Google Shape;240;p29"/>
          <p:cNvSpPr txBox="1"/>
          <p:nvPr/>
        </p:nvSpPr>
        <p:spPr>
          <a:xfrm>
            <a:off x="-72150" y="-144325"/>
            <a:ext cx="289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 Stack 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562" y="574737"/>
            <a:ext cx="856710" cy="6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3876" y="1756217"/>
            <a:ext cx="910050" cy="541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6550" y="2663150"/>
            <a:ext cx="740725" cy="7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8550" y="3769825"/>
            <a:ext cx="856725" cy="7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4397" y="1643712"/>
            <a:ext cx="1189015" cy="6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E9E9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0" y="-6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latin typeface="Roboto"/>
                <a:ea typeface="Roboto"/>
                <a:cs typeface="Roboto"/>
                <a:sym typeface="Roboto"/>
              </a:rPr>
              <a:t>Benefits 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30"/>
          <p:cNvGrpSpPr/>
          <p:nvPr/>
        </p:nvGrpSpPr>
        <p:grpSpPr>
          <a:xfrm>
            <a:off x="477949" y="590136"/>
            <a:ext cx="2585727" cy="4395469"/>
            <a:chOff x="1118222" y="283725"/>
            <a:chExt cx="2090828" cy="4165927"/>
          </a:xfrm>
        </p:grpSpPr>
        <p:sp>
          <p:nvSpPr>
            <p:cNvPr id="252" name="Google Shape;252;p3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1118222" y="341740"/>
              <a:ext cx="2048100" cy="22314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1118306" y="2573152"/>
              <a:ext cx="2090700" cy="18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1. Increased Customer Retention: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- AI-Driven Recommendations: Personalized product suggestions.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- Sustainability: Fewer returns reduce carbon emissions and waste.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- User Habit: Encourages frequent app usage and loyalty.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5" name="Google Shape;255;p30"/>
          <p:cNvGrpSpPr/>
          <p:nvPr/>
        </p:nvGrpSpPr>
        <p:grpSpPr>
          <a:xfrm>
            <a:off x="3128458" y="590156"/>
            <a:ext cx="2585727" cy="4303971"/>
            <a:chOff x="1118222" y="283725"/>
            <a:chExt cx="2090828" cy="4154814"/>
          </a:xfrm>
        </p:grpSpPr>
        <p:sp>
          <p:nvSpPr>
            <p:cNvPr id="256" name="Google Shape;256;p3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1118222" y="341744"/>
              <a:ext cx="2048100" cy="2259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1178618" y="2600739"/>
              <a:ext cx="2030400" cy="18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 Enhanced Data Insights: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- Advanced Analytics: Deep dive into customer behavior.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- Sustainability: Optimized inventory reduces overproduction and waste.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- User Engagement: Tailored experiences boost app interaction.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9" name="Google Shape;259;p30"/>
          <p:cNvGrpSpPr/>
          <p:nvPr/>
        </p:nvGrpSpPr>
        <p:grpSpPr>
          <a:xfrm>
            <a:off x="5778994" y="590159"/>
            <a:ext cx="2585727" cy="4222856"/>
            <a:chOff x="1118222" y="283725"/>
            <a:chExt cx="2090828" cy="4076510"/>
          </a:xfrm>
        </p:grpSpPr>
        <p:sp>
          <p:nvSpPr>
            <p:cNvPr id="260" name="Google Shape;260;p3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1118222" y="341741"/>
              <a:ext cx="2048100" cy="2259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118306" y="2600735"/>
              <a:ext cx="2030400" cy="175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3. Positive Environmental Impact: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- Virtual Try-Ons: 3D modeling for product visualization.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- Sustainability: Less waste and lower carbon footprint from reduced returns.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- User Appeal: Attracts eco-conscious Gen Z, increasing app usage.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44" y="758972"/>
            <a:ext cx="2348595" cy="2105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1162" y="758972"/>
            <a:ext cx="2258319" cy="2105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7490" y="758972"/>
            <a:ext cx="2348595" cy="2105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